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318" r:id="rId3"/>
    <p:sldId id="309" r:id="rId4"/>
    <p:sldId id="313" r:id="rId5"/>
    <p:sldId id="287" r:id="rId6"/>
    <p:sldId id="317" r:id="rId7"/>
    <p:sldId id="285" r:id="rId8"/>
    <p:sldId id="319" r:id="rId9"/>
    <p:sldId id="304" r:id="rId10"/>
    <p:sldId id="288" r:id="rId11"/>
    <p:sldId id="289" r:id="rId12"/>
    <p:sldId id="286" r:id="rId13"/>
    <p:sldId id="316" r:id="rId14"/>
    <p:sldId id="266" r:id="rId15"/>
    <p:sldId id="267" r:id="rId16"/>
    <p:sldId id="269" r:id="rId17"/>
    <p:sldId id="268" r:id="rId18"/>
    <p:sldId id="270" r:id="rId19"/>
    <p:sldId id="271" r:id="rId20"/>
    <p:sldId id="321" r:id="rId21"/>
    <p:sldId id="322" r:id="rId22"/>
    <p:sldId id="323" r:id="rId23"/>
    <p:sldId id="324" r:id="rId24"/>
    <p:sldId id="325" r:id="rId25"/>
    <p:sldId id="314" r:id="rId26"/>
    <p:sldId id="320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43"/>
    <p:restoredTop sz="94673"/>
  </p:normalViewPr>
  <p:slideViewPr>
    <p:cSldViewPr snapToGrid="0" snapToObjects="1">
      <p:cViewPr varScale="1">
        <p:scale>
          <a:sx n="137" d="100"/>
          <a:sy n="137" d="100"/>
        </p:scale>
        <p:origin x="201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207A3-D8B2-F044-B78B-1F1AAF03DB3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AB085D-1CB5-EE47-B824-7434CE1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45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B085D-1CB5-EE47-B824-7434CE14547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60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AB085D-1CB5-EE47-B824-7434CE14547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104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0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9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556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535781" y="1732359"/>
            <a:ext cx="8072438" cy="1785938"/>
          </a:xfrm>
          <a:prstGeom prst="rect">
            <a:avLst/>
          </a:prstGeom>
        </p:spPr>
        <p:txBody>
          <a:bodyPr anchor="b"/>
          <a:lstStyle/>
          <a:p>
            <a:pPr lvl="0">
              <a:defRPr sz="1800" b="0">
                <a:solidFill>
                  <a:srgbClr val="000000"/>
                </a:solidFill>
                <a:effectLst/>
              </a:defRPr>
            </a:pPr>
            <a:r>
              <a:rPr sz="4500" b="1">
                <a:solidFill>
                  <a:srgbClr val="FFFFFF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535781" y="3625453"/>
            <a:ext cx="8072438" cy="60721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700">
                <a:solidFill>
                  <a:srgbClr val="FFFFFF"/>
                </a:solidFill>
              </a:defRPr>
            </a:lvl1pPr>
            <a:lvl2pPr marL="0" indent="160729" algn="ctr">
              <a:spcBef>
                <a:spcPts val="0"/>
              </a:spcBef>
              <a:buSzTx/>
              <a:buNone/>
              <a:defRPr sz="1700">
                <a:solidFill>
                  <a:srgbClr val="FFFFFF"/>
                </a:solidFill>
              </a:defRPr>
            </a:lvl2pPr>
            <a:lvl3pPr marL="0" indent="321457" algn="ctr">
              <a:spcBef>
                <a:spcPts val="0"/>
              </a:spcBef>
              <a:buSzTx/>
              <a:buNone/>
              <a:defRPr sz="1700">
                <a:solidFill>
                  <a:srgbClr val="FFFFFF"/>
                </a:solidFill>
              </a:defRPr>
            </a:lvl3pPr>
            <a:lvl4pPr marL="0" indent="482186" algn="ctr">
              <a:spcBef>
                <a:spcPts val="0"/>
              </a:spcBef>
              <a:buSzTx/>
              <a:buNone/>
              <a:defRPr sz="1700">
                <a:solidFill>
                  <a:srgbClr val="FFFFFF"/>
                </a:solidFill>
              </a:defRPr>
            </a:lvl4pPr>
            <a:lvl5pPr marL="0" indent="642915" algn="ctr">
              <a:spcBef>
                <a:spcPts val="0"/>
              </a:spcBef>
              <a:buSzTx/>
              <a:buNone/>
              <a:defRPr sz="1700"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1700">
                <a:solidFill>
                  <a:srgbClr val="FFFFFF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effectLst/>
              </a:defRPr>
            </a:pPr>
            <a:r>
              <a:rPr sz="1700">
                <a:solidFill>
                  <a:srgbClr val="FFFFFF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effectLst/>
              </a:defRPr>
            </a:pPr>
            <a:r>
              <a:rPr sz="1700">
                <a:solidFill>
                  <a:srgbClr val="FFFFFF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effectLst/>
              </a:defRPr>
            </a:pPr>
            <a:r>
              <a:rPr sz="1700">
                <a:solidFill>
                  <a:srgbClr val="FFFFFF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effectLst/>
              </a:defRPr>
            </a:pPr>
            <a:r>
              <a:rPr sz="1700">
                <a:solidFill>
                  <a:srgbClr val="FFFFFF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385982085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462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88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450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91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5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666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42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979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0B691-70FA-2F4E-83AB-D6D00F9AC8B2}" type="datetimeFigureOut">
              <a:rPr lang="en-US" smtClean="0"/>
              <a:t>4/15/18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957D5-4CF5-0C48-B35A-4C81D3682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65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 4a: Schematic Assembly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356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068" y="2207509"/>
            <a:ext cx="4225932" cy="254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Motors and Props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402001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Suitable motors are hard to find in small quantities.</a:t>
            </a:r>
          </a:p>
          <a:p>
            <a:r>
              <a:rPr lang="en-US" dirty="0"/>
              <a:t>Correct-fitting props are also a challenge</a:t>
            </a:r>
          </a:p>
          <a:p>
            <a:r>
              <a:rPr lang="en-US" dirty="0"/>
              <a:t>We will use motors for the </a:t>
            </a:r>
            <a:r>
              <a:rPr lang="en-US" dirty="0" err="1"/>
              <a:t>Hubsan</a:t>
            </a:r>
            <a:r>
              <a:rPr lang="en-US" dirty="0"/>
              <a:t> X4</a:t>
            </a:r>
          </a:p>
          <a:p>
            <a:pPr lvl="1"/>
            <a:r>
              <a:rPr lang="en-US" dirty="0"/>
              <a:t>Purchased as a “crash pack”</a:t>
            </a:r>
          </a:p>
          <a:p>
            <a:pPr lvl="1"/>
            <a:r>
              <a:rPr lang="en-US" dirty="0"/>
              <a:t>Plenty of power</a:t>
            </a:r>
          </a:p>
          <a:p>
            <a:pPr lvl="1"/>
            <a:r>
              <a:rPr lang="en-US" dirty="0"/>
              <a:t>DC brushed motors</a:t>
            </a:r>
          </a:p>
          <a:p>
            <a:pPr lvl="1"/>
            <a:r>
              <a:rPr lang="en-US" dirty="0"/>
              <a:t>They draw ~2A each.</a:t>
            </a:r>
          </a:p>
        </p:txBody>
      </p:sp>
    </p:spTree>
    <p:extLst>
      <p:ext uri="{BB962C8B-B14F-4D97-AF65-F5344CB8AC3E}">
        <p14:creationId xmlns:p14="http://schemas.microsoft.com/office/powerpoint/2010/main" val="3317542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871625" cy="4525963"/>
          </a:xfrm>
        </p:spPr>
        <p:txBody>
          <a:bodyPr>
            <a:normAutofit/>
          </a:bodyPr>
          <a:lstStyle/>
          <a:p>
            <a:r>
              <a:rPr lang="en-US" dirty="0"/>
              <a:t>Pulse-width modulation (PWM)-controlled MOSFET</a:t>
            </a:r>
          </a:p>
          <a:p>
            <a:pPr lvl="1"/>
            <a:r>
              <a:rPr lang="en-US" dirty="0"/>
              <a:t>The microcontroller will drive the MOSFET</a:t>
            </a:r>
          </a:p>
          <a:p>
            <a:pPr lvl="1"/>
            <a:r>
              <a:rPr lang="en-US" dirty="0"/>
              <a:t>The MOSFET will drive current to the motor.</a:t>
            </a:r>
          </a:p>
          <a:p>
            <a:r>
              <a:rPr lang="en-US" dirty="0"/>
              <a:t>A diode handles the inductive load from motor when it’s off.</a:t>
            </a:r>
          </a:p>
        </p:txBody>
      </p:sp>
    </p:spTree>
    <p:extLst>
      <p:ext uri="{BB962C8B-B14F-4D97-AF65-F5344CB8AC3E}">
        <p14:creationId xmlns:p14="http://schemas.microsoft.com/office/powerpoint/2010/main" val="3799128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LSM9DS1</a:t>
            </a:r>
          </a:p>
          <a:p>
            <a:r>
              <a:rPr lang="en-US" dirty="0"/>
              <a:t>9-axis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magnetometer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We will use the I2C interface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495" t="37391" r="45739" b="47118"/>
          <a:stretch/>
        </p:blipFill>
        <p:spPr>
          <a:xfrm>
            <a:off x="5715382" y="1911019"/>
            <a:ext cx="2710936" cy="228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33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44CF-26D9-6149-A052-3450AA4D8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IMU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F37F-0697-054F-A1EE-19356D4E0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  <a:p>
            <a:pPr lvl="1"/>
            <a:r>
              <a:rPr lang="en-US" dirty="0"/>
              <a:t>You can tie all the RES/GND pads to one pin on the schematic symbol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30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616599" y="3752799"/>
            <a:ext cx="8072438" cy="1785938"/>
          </a:xfrm>
        </p:spPr>
        <p:txBody>
          <a:bodyPr>
            <a:normAutofit fontScale="90000"/>
          </a:bodyPr>
          <a:lstStyle/>
          <a:p>
            <a:pPr lvl="0"/>
            <a:r>
              <a:rPr lang="en-US" dirty="0"/>
              <a:t>Inter-Integrated Circuit (I</a:t>
            </a:r>
            <a:r>
              <a:rPr lang="en-US" baseline="30000" dirty="0"/>
              <a:t>2</a:t>
            </a:r>
            <a:r>
              <a:rPr lang="en-US" dirty="0"/>
              <a:t>C) Bus Interface</a:t>
            </a:r>
            <a:br>
              <a:rPr lang="en-US" dirty="0"/>
            </a:br>
            <a:r>
              <a:rPr lang="en-US" dirty="0"/>
              <a:t>AKA: Two Wire Interface (TWI)</a:t>
            </a:r>
          </a:p>
        </p:txBody>
      </p:sp>
      <p:pic>
        <p:nvPicPr>
          <p:cNvPr id="34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9031" y="1620738"/>
            <a:ext cx="1785938" cy="17859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8217051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Brief History</a:t>
            </a:r>
          </a:p>
        </p:txBody>
      </p:sp>
      <p:sp>
        <p:nvSpPr>
          <p:cNvPr id="37" name="Shape 3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Designed in 1982 by Philips Semiconductor (now NXP)</a:t>
            </a:r>
          </a:p>
          <a:p>
            <a:pPr lvl="0"/>
            <a:r>
              <a:rPr lang="en-US"/>
              <a:t>1992 - First public Spec released</a:t>
            </a:r>
          </a:p>
          <a:p>
            <a:pPr lvl="0"/>
            <a:r>
              <a:rPr lang="en-US"/>
              <a:t>Since 2006 no licensing fees are required</a:t>
            </a:r>
          </a:p>
          <a:p>
            <a:pPr lvl="0"/>
            <a:r>
              <a:rPr lang="en-US"/>
              <a:t>Widely adopted technology</a:t>
            </a:r>
          </a:p>
        </p:txBody>
      </p:sp>
    </p:spTree>
    <p:extLst>
      <p:ext uri="{BB962C8B-B14F-4D97-AF65-F5344CB8AC3E}">
        <p14:creationId xmlns:p14="http://schemas.microsoft.com/office/powerpoint/2010/main" val="2921941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</a:t>
            </a:r>
            <a:r>
              <a:rPr lang="en-US" baseline="30000" dirty="0"/>
              <a:t>2</a:t>
            </a:r>
            <a:r>
              <a:rPr lang="en-US" dirty="0"/>
              <a:t>C?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Pins are precious!</a:t>
            </a:r>
          </a:p>
          <a:p>
            <a:pPr lvl="1"/>
            <a:r>
              <a:rPr lang="en-US" dirty="0"/>
              <a:t>They take up space</a:t>
            </a:r>
          </a:p>
          <a:p>
            <a:pPr lvl="1"/>
            <a:r>
              <a:rPr lang="en-US" dirty="0"/>
              <a:t>More pins </a:t>
            </a:r>
            <a:r>
              <a:rPr lang="en-US" dirty="0">
                <a:sym typeface="Wingdings"/>
              </a:rPr>
              <a:t> More expensive microcontrollers</a:t>
            </a:r>
          </a:p>
          <a:p>
            <a:pPr lvl="1"/>
            <a:r>
              <a:rPr lang="en-US" dirty="0">
                <a:sym typeface="Wingdings"/>
              </a:rPr>
              <a:t>Adding pins is hard</a:t>
            </a:r>
          </a:p>
          <a:p>
            <a:pPr lvl="2"/>
            <a:r>
              <a:rPr lang="en-US" dirty="0">
                <a:sym typeface="Wingdings"/>
              </a:rPr>
              <a:t>Might need a new microcontroller (if a larger, compatible one is available)</a:t>
            </a:r>
          </a:p>
          <a:p>
            <a:pPr lvl="2"/>
            <a:r>
              <a:rPr lang="en-US" dirty="0">
                <a:sym typeface="Wingdings"/>
              </a:rPr>
              <a:t>Significant board changes</a:t>
            </a:r>
          </a:p>
          <a:p>
            <a:r>
              <a:rPr lang="en-US" dirty="0">
                <a:sym typeface="Wingdings"/>
              </a:rPr>
              <a:t>Performance is often not that important</a:t>
            </a:r>
          </a:p>
          <a:p>
            <a:r>
              <a:rPr lang="en-US" dirty="0">
                <a:sym typeface="Wingdings"/>
              </a:rPr>
              <a:t>So</a:t>
            </a:r>
          </a:p>
          <a:p>
            <a:pPr lvl="1"/>
            <a:r>
              <a:rPr lang="en-US" dirty="0">
                <a:sym typeface="Wingdings"/>
              </a:rPr>
              <a:t>Use the minimum number of pins</a:t>
            </a:r>
          </a:p>
          <a:p>
            <a:pPr lvl="1"/>
            <a:r>
              <a:rPr lang="en-US" dirty="0">
                <a:sym typeface="Wingdings"/>
              </a:rPr>
              <a:t>Run them at relatively low bit rates.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902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Applications</a:t>
            </a:r>
          </a:p>
        </p:txBody>
      </p:sp>
      <p:sp>
        <p:nvSpPr>
          <p:cNvPr id="40" name="Shape 40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Connecting to all kinds of small, slow peripherals</a:t>
            </a:r>
          </a:p>
          <a:p>
            <a:pPr lvl="1"/>
            <a:r>
              <a:rPr lang="en-US"/>
              <a:t>Reading Configuration data from various devices (Memory, PCI cards)</a:t>
            </a:r>
          </a:p>
          <a:p>
            <a:pPr lvl="1"/>
            <a:r>
              <a:rPr lang="en-US"/>
              <a:t>Accessing ADCs and DACs</a:t>
            </a:r>
          </a:p>
          <a:p>
            <a:pPr lvl="1"/>
            <a:r>
              <a:rPr lang="en-US"/>
              <a:t>Reading from Real-time clocks</a:t>
            </a:r>
          </a:p>
          <a:p>
            <a:pPr lvl="1"/>
            <a:r>
              <a:rPr lang="en-US"/>
              <a:t>Reading hardware monitoring devices (Fan speed, CPU Temperature, Accelerometers)</a:t>
            </a:r>
          </a:p>
          <a:p>
            <a:pPr lvl="1"/>
            <a:r>
              <a:rPr lang="en-US"/>
              <a:t>Controlling power supplies for various system components</a:t>
            </a:r>
          </a:p>
          <a:p>
            <a:pPr lvl="1"/>
            <a:r>
              <a:rPr lang="en-US"/>
              <a:t>GPIO expanders</a:t>
            </a:r>
          </a:p>
          <a:p>
            <a:pPr lvl="1"/>
            <a:r>
              <a:rPr lang="en-US"/>
              <a:t>Many, many others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849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Bus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0760"/>
            <a:ext cx="8229600" cy="2789366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Two signals</a:t>
            </a:r>
          </a:p>
          <a:p>
            <a:pPr lvl="1"/>
            <a:r>
              <a:rPr lang="en-US" dirty="0"/>
              <a:t>SCL – Serial Clock (used for coordination and timing)</a:t>
            </a:r>
          </a:p>
          <a:p>
            <a:pPr lvl="1"/>
            <a:r>
              <a:rPr lang="en-US" dirty="0"/>
              <a:t>SDA – Serial Data (used for data and control signaling)</a:t>
            </a:r>
          </a:p>
          <a:p>
            <a:r>
              <a:rPr lang="en-US" dirty="0"/>
              <a:t>Up to 1008 peripherals</a:t>
            </a:r>
          </a:p>
          <a:p>
            <a:pPr lvl="1"/>
            <a:r>
              <a:rPr lang="en-US" dirty="0"/>
              <a:t>1 or more “masters”  that initiate communication on the bus</a:t>
            </a:r>
          </a:p>
          <a:p>
            <a:pPr lvl="1"/>
            <a:r>
              <a:rPr lang="en-US" dirty="0"/>
              <a:t>Up to 127 “slaves” that masters communicate</a:t>
            </a:r>
          </a:p>
          <a:p>
            <a:r>
              <a:rPr lang="en-US" dirty="0"/>
              <a:t>Bit rates</a:t>
            </a:r>
          </a:p>
          <a:p>
            <a:pPr lvl="1"/>
            <a:r>
              <a:rPr lang="en-US" dirty="0"/>
              <a:t>100 KHz (Standard mode)</a:t>
            </a:r>
          </a:p>
          <a:p>
            <a:pPr lvl="1"/>
            <a:r>
              <a:rPr lang="en-US" dirty="0"/>
              <a:t>400 KHz (Fast Mode)</a:t>
            </a:r>
          </a:p>
          <a:p>
            <a:pPr lvl="1"/>
            <a:r>
              <a:rPr lang="en-US" dirty="0"/>
              <a:t>3.4 MHz (High speed mode)</a:t>
            </a:r>
          </a:p>
          <a:p>
            <a:pPr lvl="1"/>
            <a:r>
              <a:rPr lang="en-US" dirty="0"/>
              <a:t>1 MHz (Fast Mode Plus)</a:t>
            </a:r>
          </a:p>
          <a:p>
            <a:pPr lvl="1"/>
            <a:r>
              <a:rPr lang="en-US" dirty="0"/>
              <a:t>5 MHz (Ultra fast mode)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54" y="4020126"/>
            <a:ext cx="7596909" cy="271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54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Addressing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Each slave on an I</a:t>
            </a:r>
            <a:r>
              <a:rPr lang="en-US" baseline="30000" dirty="0"/>
              <a:t>2</a:t>
            </a:r>
            <a:r>
              <a:rPr lang="en-US" dirty="0"/>
              <a:t>C bus has a unique address.</a:t>
            </a:r>
          </a:p>
          <a:p>
            <a:pPr lvl="1"/>
            <a:r>
              <a:rPr lang="en-US" dirty="0"/>
              <a:t>Most use 7 bit addresses (we discuss this here)</a:t>
            </a:r>
          </a:p>
          <a:p>
            <a:pPr lvl="1"/>
            <a:r>
              <a:rPr lang="en-US" dirty="0"/>
              <a:t>An extended 10-bit version also exists</a:t>
            </a:r>
          </a:p>
          <a:p>
            <a:r>
              <a:rPr lang="en-US" dirty="0"/>
              <a:t>The addresses usually fixed or only partially configurable</a:t>
            </a:r>
          </a:p>
          <a:p>
            <a:pPr lvl="1"/>
            <a:r>
              <a:rPr lang="en-US" dirty="0"/>
              <a:t>E.g. Only the least-significant bit of the address for the IMU is settable.  So you can only have two of these IMUs on one bus.</a:t>
            </a:r>
          </a:p>
          <a:p>
            <a:pPr lvl="1"/>
            <a:r>
              <a:rPr lang="en-US" dirty="0"/>
              <a:t>Different devices will have different numbers of settable and fixed bits.</a:t>
            </a:r>
          </a:p>
          <a:p>
            <a:pPr lvl="1"/>
            <a:r>
              <a:rPr lang="en-US" dirty="0"/>
              <a:t>You can’t mix components arbitrarily on the bus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089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2F93D-3701-CC4B-8834-09A2B227E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B94D1-6CF0-4D4B-A314-2BB5FD7EF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must form your groups by 2pm today.</a:t>
            </a:r>
          </a:p>
        </p:txBody>
      </p:sp>
    </p:spTree>
    <p:extLst>
      <p:ext uri="{BB962C8B-B14F-4D97-AF65-F5344CB8AC3E}">
        <p14:creationId xmlns:p14="http://schemas.microsoft.com/office/powerpoint/2010/main" val="4224616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I2C Protocol - Full Xfer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5" name="Screen Shot 2014-10-18 at 3.31.50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946" y="2143125"/>
            <a:ext cx="8876109" cy="2571750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Shape 86"/>
          <p:cNvSpPr/>
          <p:nvPr/>
        </p:nvSpPr>
        <p:spPr>
          <a:xfrm>
            <a:off x="6047408" y="6460193"/>
            <a:ext cx="2669785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2500"/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180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Philips I2C Bus Specification</a:t>
            </a:r>
          </a:p>
        </p:txBody>
      </p:sp>
      <p:sp>
        <p:nvSpPr>
          <p:cNvPr id="87" name="Shape 87"/>
          <p:cNvSpPr/>
          <p:nvPr/>
        </p:nvSpPr>
        <p:spPr>
          <a:xfrm>
            <a:off x="132645" y="2285399"/>
            <a:ext cx="1271140" cy="20725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5896" h="20886" extrusionOk="0">
                <a:moveTo>
                  <a:pt x="7742" y="5"/>
                </a:moveTo>
                <a:cubicBezTo>
                  <a:pt x="18335" y="-357"/>
                  <a:pt x="18748" y="20520"/>
                  <a:pt x="8154" y="20881"/>
                </a:cubicBezTo>
                <a:cubicBezTo>
                  <a:pt x="-2439" y="21243"/>
                  <a:pt x="-2852" y="366"/>
                  <a:pt x="7742" y="5"/>
                </a:cubicBezTo>
                <a:close/>
              </a:path>
            </a:pathLst>
          </a:custGeom>
          <a:ln w="25400">
            <a:solidFill>
              <a:srgbClr val="D41D03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351037" y="4956888"/>
            <a:ext cx="751805" cy="487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solidFill>
                  <a:srgbClr val="D41D03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2700">
                <a:effectLst>
                  <a:outerShdw blurRad="50800" dist="25400" dir="5400000" rotWithShape="0">
                    <a:srgbClr val="000000"/>
                  </a:outerShdw>
                </a:effectLst>
              </a:rPr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21495217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I2C Protocol - Full Xfer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1" name="Screen Shot 2014-10-18 at 3.31.50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946" y="2143125"/>
            <a:ext cx="8876109" cy="2571750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hape 92"/>
          <p:cNvSpPr/>
          <p:nvPr/>
        </p:nvSpPr>
        <p:spPr>
          <a:xfrm>
            <a:off x="6047408" y="6460193"/>
            <a:ext cx="2669785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2500"/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180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Philips I2C Bus Specification</a:t>
            </a:r>
          </a:p>
        </p:txBody>
      </p:sp>
      <p:sp>
        <p:nvSpPr>
          <p:cNvPr id="93" name="Shape 93"/>
          <p:cNvSpPr/>
          <p:nvPr/>
        </p:nvSpPr>
        <p:spPr>
          <a:xfrm>
            <a:off x="813275" y="2228691"/>
            <a:ext cx="2852876" cy="1981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77" h="14888" extrusionOk="0">
                <a:moveTo>
                  <a:pt x="100" y="6474"/>
                </a:moveTo>
                <a:cubicBezTo>
                  <a:pt x="1711" y="-3356"/>
                  <a:pt x="20089" y="-1417"/>
                  <a:pt x="18478" y="8414"/>
                </a:cubicBezTo>
                <a:cubicBezTo>
                  <a:pt x="16867" y="18244"/>
                  <a:pt x="-1511" y="16305"/>
                  <a:pt x="100" y="6474"/>
                </a:cubicBezTo>
                <a:close/>
              </a:path>
            </a:pathLst>
          </a:custGeom>
          <a:ln w="25400">
            <a:solidFill>
              <a:srgbClr val="D41D03"/>
            </a:solidFill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1504753" y="4740209"/>
            <a:ext cx="1200145" cy="903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2700">
                <a:solidFill>
                  <a:srgbClr val="D41D03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Address</a:t>
            </a:r>
          </a:p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2700">
                <a:solidFill>
                  <a:srgbClr val="D41D03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R/W</a:t>
            </a:r>
          </a:p>
        </p:txBody>
      </p:sp>
    </p:spTree>
    <p:extLst>
      <p:ext uri="{BB962C8B-B14F-4D97-AF65-F5344CB8AC3E}">
        <p14:creationId xmlns:p14="http://schemas.microsoft.com/office/powerpoint/2010/main" val="63923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I2C Protocol - Full Xfer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7" name="Screen Shot 2014-10-18 at 3.31.50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946" y="2143125"/>
            <a:ext cx="8876109" cy="2571750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Shape 98"/>
          <p:cNvSpPr/>
          <p:nvPr/>
        </p:nvSpPr>
        <p:spPr>
          <a:xfrm>
            <a:off x="6047408" y="6460193"/>
            <a:ext cx="2669785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2500"/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180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Philips I2C Bus Specification</a:t>
            </a:r>
          </a:p>
        </p:txBody>
      </p:sp>
      <p:sp>
        <p:nvSpPr>
          <p:cNvPr id="99" name="Shape 99"/>
          <p:cNvSpPr/>
          <p:nvPr/>
        </p:nvSpPr>
        <p:spPr>
          <a:xfrm>
            <a:off x="3145563" y="2255480"/>
            <a:ext cx="5193499" cy="19811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77" h="14888" extrusionOk="0">
                <a:moveTo>
                  <a:pt x="100" y="6474"/>
                </a:moveTo>
                <a:cubicBezTo>
                  <a:pt x="1711" y="-3356"/>
                  <a:pt x="20089" y="-1417"/>
                  <a:pt x="18478" y="8414"/>
                </a:cubicBezTo>
                <a:cubicBezTo>
                  <a:pt x="16867" y="18244"/>
                  <a:pt x="-1511" y="16305"/>
                  <a:pt x="100" y="6474"/>
                </a:cubicBezTo>
                <a:close/>
              </a:path>
            </a:pathLst>
          </a:custGeom>
          <a:ln w="25400">
            <a:solidFill>
              <a:srgbClr val="D41D03"/>
            </a:solidFill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4573523" y="4898941"/>
            <a:ext cx="732844" cy="487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2700" dirty="0">
                <a:solidFill>
                  <a:srgbClr val="D41D03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6479301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I2C Protocol - Full Xfer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3" name="Screen Shot 2014-10-18 at 3.31.50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946" y="2143125"/>
            <a:ext cx="8876109" cy="2571750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hape 104"/>
          <p:cNvSpPr/>
          <p:nvPr/>
        </p:nvSpPr>
        <p:spPr>
          <a:xfrm>
            <a:off x="6047408" y="6460193"/>
            <a:ext cx="2669785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2500"/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180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</a:rPr>
              <a:t>Philips I2C Bus Specification</a:t>
            </a:r>
          </a:p>
        </p:txBody>
      </p:sp>
      <p:sp>
        <p:nvSpPr>
          <p:cNvPr id="105" name="Shape 105"/>
          <p:cNvSpPr/>
          <p:nvPr/>
        </p:nvSpPr>
        <p:spPr>
          <a:xfrm>
            <a:off x="7812176" y="2392748"/>
            <a:ext cx="1271140" cy="20725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5896" h="20886" extrusionOk="0">
                <a:moveTo>
                  <a:pt x="7742" y="5"/>
                </a:moveTo>
                <a:cubicBezTo>
                  <a:pt x="18335" y="-357"/>
                  <a:pt x="18748" y="20520"/>
                  <a:pt x="8154" y="20881"/>
                </a:cubicBezTo>
                <a:cubicBezTo>
                  <a:pt x="-2439" y="21243"/>
                  <a:pt x="-2852" y="366"/>
                  <a:pt x="7742" y="5"/>
                </a:cubicBezTo>
                <a:close/>
              </a:path>
            </a:pathLst>
          </a:custGeom>
          <a:ln w="25400">
            <a:solidFill>
              <a:srgbClr val="D41D03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8036846" y="5028326"/>
            <a:ext cx="711711" cy="487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solidFill>
                  <a:srgbClr val="D41D03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effectLst/>
              </a:defRPr>
            </a:pPr>
            <a:r>
              <a:rPr sz="2700">
                <a:effectLst>
                  <a:outerShdw blurRad="50800" dist="25400" dir="5400000" rotWithShape="0">
                    <a:srgbClr val="000000"/>
                  </a:outerShdw>
                </a:effectLst>
              </a:rPr>
              <a:t>Stop</a:t>
            </a:r>
          </a:p>
        </p:txBody>
      </p:sp>
    </p:spTree>
    <p:extLst>
      <p:ext uri="{BB962C8B-B14F-4D97-AF65-F5344CB8AC3E}">
        <p14:creationId xmlns:p14="http://schemas.microsoft.com/office/powerpoint/2010/main" val="4275755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76611-431B-7B45-BC3A-1CE7F04B3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Breakout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1F5B7-0E1E-504D-BC96-3E6E7E571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4986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6FC92-7D84-5841-8931-FFC45F827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LEDs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A99A6-4C5F-A348-9703-3DDD195C1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10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61053-15D7-7C48-9A5F-84A5DD696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Lab4b:  Design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8CC8F-9C65-894A-8066-EB68D8B9F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your design is complete, you are ready for your first design peer review.</a:t>
            </a:r>
          </a:p>
          <a:p>
            <a:r>
              <a:rPr lang="en-US" dirty="0"/>
              <a:t>Your schematic should have no errors or warnings.</a:t>
            </a:r>
          </a:p>
        </p:txBody>
      </p:sp>
    </p:spTree>
    <p:extLst>
      <p:ext uri="{BB962C8B-B14F-4D97-AF65-F5344CB8AC3E}">
        <p14:creationId xmlns:p14="http://schemas.microsoft.com/office/powerpoint/2010/main" val="380749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98" y="2112361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83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5997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056" t="29072" r="31972" b="29286"/>
          <a:stretch/>
        </p:blipFill>
        <p:spPr>
          <a:xfrm>
            <a:off x="341946" y="1625149"/>
            <a:ext cx="3306572" cy="4731816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818228" y="3064140"/>
            <a:ext cx="6155027" cy="1149815"/>
            <a:chOff x="818228" y="3064140"/>
            <a:chExt cx="6155027" cy="1149815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228" y="3064140"/>
              <a:ext cx="1727794" cy="9776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97355" y="2491134"/>
            <a:ext cx="7701541" cy="2798681"/>
            <a:chOff x="897355" y="2491134"/>
            <a:chExt cx="7701541" cy="2798681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650081" y="3583780"/>
              <a:ext cx="647255" cy="122735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28664" y="281448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97355" y="284477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39843" y="4938725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34517" y="4913828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677941" y="4041839"/>
            <a:ext cx="5089116" cy="896886"/>
            <a:chOff x="2677941" y="4041839"/>
            <a:chExt cx="5089116" cy="896886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677941" y="4691050"/>
              <a:ext cx="350723" cy="2476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789871" y="4393287"/>
            <a:ext cx="5264033" cy="884317"/>
            <a:chOff x="1789871" y="4393287"/>
            <a:chExt cx="5264033" cy="884317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789871" y="4393287"/>
              <a:ext cx="493839" cy="52054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650081" y="2500583"/>
            <a:ext cx="3651494" cy="2676880"/>
            <a:chOff x="2650081" y="2500583"/>
            <a:chExt cx="3651494" cy="2676880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50081" y="4913829"/>
              <a:ext cx="378583" cy="263634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536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Lithium Polymer Battery</a:t>
            </a:r>
          </a:p>
          <a:p>
            <a:pPr lvl="1"/>
            <a:r>
              <a:rPr lang="en-US" dirty="0"/>
              <a:t>370 </a:t>
            </a:r>
            <a:r>
              <a:rPr lang="en-US" dirty="0" err="1"/>
              <a:t>Mah</a:t>
            </a:r>
            <a:endParaRPr lang="en-US" dirty="0"/>
          </a:p>
          <a:p>
            <a:pPr lvl="1"/>
            <a:r>
              <a:rPr lang="en-US" dirty="0"/>
              <a:t>Max 9.25 Amps </a:t>
            </a:r>
          </a:p>
          <a:p>
            <a:pPr lvl="1"/>
            <a:r>
              <a:rPr lang="en-US" dirty="0"/>
              <a:t>Nominal voltage = 3.7V</a:t>
            </a:r>
          </a:p>
          <a:p>
            <a:pPr lvl="1"/>
            <a:r>
              <a:rPr lang="en-US" dirty="0"/>
              <a:t>Powers the motors directly</a:t>
            </a:r>
          </a:p>
          <a:p>
            <a:r>
              <a:rPr lang="en-US" dirty="0"/>
              <a:t>3.0V low dropout (LDO) voltage regulator</a:t>
            </a:r>
          </a:p>
          <a:p>
            <a:pPr lvl="1"/>
            <a:r>
              <a:rPr lang="en-US" dirty="0"/>
              <a:t>Powers the microcontroller and the IMU</a:t>
            </a:r>
          </a:p>
          <a:p>
            <a:pPr lvl="1"/>
            <a:r>
              <a:rPr lang="en-US" dirty="0"/>
              <a:t>Why 2.7 or 3V instead of 3.3V?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825" y="1600200"/>
            <a:ext cx="3554920" cy="24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88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6CA2-4272-094F-BAFD-85507D58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Regulator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04FA7-F477-CD41-8D84-808ED6160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978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ATmega128RFA1 microcontroller</a:t>
            </a:r>
          </a:p>
          <a:p>
            <a:pPr lvl="1"/>
            <a:r>
              <a:rPr lang="en-US" dirty="0" err="1"/>
              <a:t>Arduino</a:t>
            </a:r>
            <a:r>
              <a:rPr lang="en-US" dirty="0"/>
              <a:t> compatible</a:t>
            </a:r>
          </a:p>
          <a:p>
            <a:pPr lvl="1"/>
            <a:r>
              <a:rPr lang="en-US" dirty="0"/>
              <a:t>16Mhz clock</a:t>
            </a:r>
          </a:p>
          <a:p>
            <a:pPr lvl="1"/>
            <a:r>
              <a:rPr lang="en-US" dirty="0"/>
              <a:t>128KB Flash	</a:t>
            </a:r>
          </a:p>
          <a:p>
            <a:pPr lvl="1"/>
            <a:r>
              <a:rPr lang="en-US" dirty="0"/>
              <a:t>16KB SRAM</a:t>
            </a:r>
          </a:p>
          <a:p>
            <a:pPr lvl="1"/>
            <a:r>
              <a:rPr lang="en-US" dirty="0"/>
              <a:t>4096B EEPROM</a:t>
            </a:r>
          </a:p>
          <a:p>
            <a:pPr lvl="1"/>
            <a:r>
              <a:rPr lang="en-US" dirty="0"/>
              <a:t>2.4GHz radio (Compatible with </a:t>
            </a:r>
            <a:r>
              <a:rPr lang="en-US" dirty="0" err="1"/>
              <a:t>Zigbee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727" t="30898" r="25326" b="41218"/>
          <a:stretch/>
        </p:blipFill>
        <p:spPr>
          <a:xfrm>
            <a:off x="5837505" y="2320088"/>
            <a:ext cx="2947462" cy="232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85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A971-C5D3-6A4E-8C8C-A24FE9F4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uController</a:t>
            </a:r>
            <a:r>
              <a:rPr lang="en-US" dirty="0"/>
              <a:t>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E83F4-61E8-2A4F-ABD4-D82BA31F2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05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Wireless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use a custom (i.e., designed by you) communication protocol between the controller an the </a:t>
            </a:r>
            <a:r>
              <a:rPr lang="en-US" dirty="0" err="1"/>
              <a:t>quadcopter</a:t>
            </a:r>
            <a:r>
              <a:rPr lang="en-US" dirty="0"/>
              <a:t>.</a:t>
            </a:r>
          </a:p>
          <a:p>
            <a:r>
              <a:rPr lang="en-US" dirty="0"/>
              <a:t>Why not one of the existing alternatives?</a:t>
            </a:r>
          </a:p>
          <a:p>
            <a:pPr lvl="1"/>
            <a:r>
              <a:rPr lang="en-US" dirty="0"/>
              <a:t>Standard RC radio protocols are analog or closed source.</a:t>
            </a:r>
          </a:p>
          <a:p>
            <a:pPr lvl="1"/>
            <a:r>
              <a:rPr lang="en-US" dirty="0" err="1"/>
              <a:t>Zigbee</a:t>
            </a:r>
            <a:r>
              <a:rPr lang="en-US" dirty="0"/>
              <a:t> is complex and closed source.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445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652</Words>
  <Application>Microsoft Macintosh PowerPoint</Application>
  <PresentationFormat>On-screen Show (4:3)</PresentationFormat>
  <Paragraphs>119</Paragraphs>
  <Slides>26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Wingdings</vt:lpstr>
      <vt:lpstr>Office Theme</vt:lpstr>
      <vt:lpstr>Lab 4a: Schematic Assembly</vt:lpstr>
      <vt:lpstr>Groups </vt:lpstr>
      <vt:lpstr>What You Will Build</vt:lpstr>
      <vt:lpstr>What You Will Build</vt:lpstr>
      <vt:lpstr>Power Supply</vt:lpstr>
      <vt:lpstr>Regulator Datasheet</vt:lpstr>
      <vt:lpstr>Flight Computer</vt:lpstr>
      <vt:lpstr>uController Datasheet</vt:lpstr>
      <vt:lpstr>Wireless Communication</vt:lpstr>
      <vt:lpstr>Motors and Props</vt:lpstr>
      <vt:lpstr>Motor Driver</vt:lpstr>
      <vt:lpstr>Inertial Measurement Unit</vt:lpstr>
      <vt:lpstr>IMU datasheet</vt:lpstr>
      <vt:lpstr>Inter-Integrated Circuit (I2C) Bus Interface AKA: Two Wire Interface (TWI)</vt:lpstr>
      <vt:lpstr>Brief History</vt:lpstr>
      <vt:lpstr>Why I2C?</vt:lpstr>
      <vt:lpstr>Applications</vt:lpstr>
      <vt:lpstr>I2C Bus Architecture</vt:lpstr>
      <vt:lpstr>I2C Addressing</vt:lpstr>
      <vt:lpstr>I2C Protocol - Full Xfer</vt:lpstr>
      <vt:lpstr>I2C Protocol - Full Xfer</vt:lpstr>
      <vt:lpstr>I2C Protocol - Full Xfer</vt:lpstr>
      <vt:lpstr>I2C Protocol - Full Xfer</vt:lpstr>
      <vt:lpstr>Breakout header</vt:lpstr>
      <vt:lpstr>Custom LEDs</vt:lpstr>
      <vt:lpstr>Lab4b:  Design Review</vt:lpstr>
    </vt:vector>
  </TitlesOfParts>
  <Company>University of California, San Diego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4: Schematic Assembly</dc:title>
  <dc:creator>Steven Swanson</dc:creator>
  <cp:lastModifiedBy>Swanson, Steven</cp:lastModifiedBy>
  <cp:revision>13</cp:revision>
  <dcterms:created xsi:type="dcterms:W3CDTF">2017-04-13T06:39:35Z</dcterms:created>
  <dcterms:modified xsi:type="dcterms:W3CDTF">2018-04-15T21:54:51Z</dcterms:modified>
</cp:coreProperties>
</file>